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tter" charset="1" panose="02000000000000000000"/>
      <p:regular r:id="rId10"/>
    </p:embeddedFont>
    <p:embeddedFont>
      <p:font typeface="Bitter Bold" charset="1" panose="02000000000000000000"/>
      <p:regular r:id="rId11"/>
    </p:embeddedFont>
    <p:embeddedFont>
      <p:font typeface="Bitter Italics" charset="1" panose="020000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VAGD_fUKLYM.mp4" Type="http://schemas.openxmlformats.org/officeDocument/2006/relationships/video"/><Relationship Id="rId5" Target="../media/VAGD_fUKLYM.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6923177" y="9703418"/>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89321" y="2438674"/>
            <a:ext cx="12530663" cy="1702782"/>
          </a:xfrm>
          <a:prstGeom prst="rect">
            <a:avLst/>
          </a:prstGeom>
        </p:spPr>
        <p:txBody>
          <a:bodyPr anchor="t" rtlCol="false" tIns="0" lIns="0" bIns="0" rIns="0">
            <a:spAutoFit/>
          </a:bodyPr>
          <a:lstStyle/>
          <a:p>
            <a:pPr marL="0" indent="0" lvl="0">
              <a:lnSpc>
                <a:spcPts val="6257"/>
              </a:lnSpc>
            </a:pPr>
            <a:r>
              <a:rPr lang="en-US" sz="6074" spc="188">
                <a:solidFill>
                  <a:srgbClr val="E9DFFF"/>
                </a:solidFill>
                <a:latin typeface="Bitter Bold"/>
              </a:rPr>
              <a:t>AIRPLANE CRASH ANALYSIS WITH POWER BI</a:t>
            </a:r>
          </a:p>
        </p:txBody>
      </p:sp>
      <p:sp>
        <p:nvSpPr>
          <p:cNvPr name="TextBox 6" id="6"/>
          <p:cNvSpPr txBox="true"/>
          <p:nvPr/>
        </p:nvSpPr>
        <p:spPr>
          <a:xfrm rot="0">
            <a:off x="4756354" y="4755839"/>
            <a:ext cx="8373976" cy="861441"/>
          </a:xfrm>
          <a:prstGeom prst="rect">
            <a:avLst/>
          </a:prstGeom>
        </p:spPr>
        <p:txBody>
          <a:bodyPr anchor="t" rtlCol="false" tIns="0" lIns="0" bIns="0" rIns="0">
            <a:spAutoFit/>
          </a:bodyPr>
          <a:lstStyle/>
          <a:p>
            <a:pPr marL="0" indent="0" lvl="0">
              <a:lnSpc>
                <a:spcPts val="6986"/>
              </a:lnSpc>
            </a:pPr>
            <a:r>
              <a:rPr lang="en-US" sz="5099" spc="101">
                <a:solidFill>
                  <a:srgbClr val="FFFFFF"/>
                </a:solidFill>
                <a:latin typeface="Bitter"/>
              </a:rPr>
              <a:t>K.SANDHYA</a:t>
            </a:r>
          </a:p>
        </p:txBody>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7142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13460712" y="2463569"/>
            <a:ext cx="3798588" cy="6307423"/>
          </a:xfrm>
          <a:custGeom>
            <a:avLst/>
            <a:gdLst/>
            <a:ahLst/>
            <a:cxnLst/>
            <a:rect r="r" b="b" t="t" l="l"/>
            <a:pathLst>
              <a:path h="6307423" w="3798588">
                <a:moveTo>
                  <a:pt x="0" y="0"/>
                </a:moveTo>
                <a:lnTo>
                  <a:pt x="3798588" y="0"/>
                </a:lnTo>
                <a:lnTo>
                  <a:pt x="3798588" y="6307423"/>
                </a:lnTo>
                <a:lnTo>
                  <a:pt x="0" y="6307423"/>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1270829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6000"/>
            </a:blip>
            <a:stretch>
              <a:fillRect l="0"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FF2BC4">
                    <a:alpha val="100000"/>
                  </a:srgbClr>
                </a:gs>
                <a:gs pos="100000">
                  <a:srgbClr val="5500FF">
                    <a:alpha val="100000"/>
                  </a:srgbClr>
                </a:gs>
              </a:gsLst>
              <a:lin ang="270000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839141" y="8809441"/>
            <a:ext cx="448859" cy="448859"/>
            <a:chOff x="0" y="0"/>
            <a:chExt cx="118218" cy="118218"/>
          </a:xfrm>
        </p:grpSpPr>
        <p:sp>
          <p:nvSpPr>
            <p:cNvPr name="Freeform 10" id="10"/>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gradFill rotWithShape="true">
              <a:gsLst>
                <a:gs pos="0">
                  <a:srgbClr val="FF2BC4">
                    <a:alpha val="100000"/>
                  </a:srgbClr>
                </a:gs>
                <a:gs pos="100000">
                  <a:srgbClr val="5500FF">
                    <a:alpha val="100000"/>
                  </a:srgbClr>
                </a:gs>
              </a:gsLst>
              <a:lin ang="2700000"/>
            </a:gradFill>
          </p:spPr>
        </p:sp>
        <p:sp>
          <p:nvSpPr>
            <p:cNvPr name="TextBox 11" id="11"/>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839141" y="8360583"/>
            <a:ext cx="448859" cy="448859"/>
            <a:chOff x="0" y="0"/>
            <a:chExt cx="118218" cy="118218"/>
          </a:xfrm>
        </p:grpSpPr>
        <p:sp>
          <p:nvSpPr>
            <p:cNvPr name="Freeform 13" id="13"/>
            <p:cNvSpPr/>
            <p:nvPr/>
          </p:nvSpPr>
          <p:spPr>
            <a:xfrm flipH="false" flipV="false" rot="0">
              <a:off x="0" y="0"/>
              <a:ext cx="118218" cy="118218"/>
            </a:xfrm>
            <a:custGeom>
              <a:avLst/>
              <a:gdLst/>
              <a:ahLst/>
              <a:cxnLst/>
              <a:rect r="r" b="b" t="t" l="l"/>
              <a:pathLst>
                <a:path h="118218" w="118218">
                  <a:moveTo>
                    <a:pt x="0" y="0"/>
                  </a:moveTo>
                  <a:lnTo>
                    <a:pt x="118218" y="0"/>
                  </a:lnTo>
                  <a:lnTo>
                    <a:pt x="118218" y="118218"/>
                  </a:lnTo>
                  <a:lnTo>
                    <a:pt x="0" y="118218"/>
                  </a:lnTo>
                  <a:close/>
                </a:path>
              </a:pathLst>
            </a:custGeom>
            <a:solidFill>
              <a:srgbClr val="FFFFFF">
                <a:alpha val="19608"/>
              </a:srgbClr>
            </a:solidFill>
          </p:spPr>
        </p:sp>
        <p:sp>
          <p:nvSpPr>
            <p:cNvPr name="TextBox 14" id="14"/>
            <p:cNvSpPr txBox="true"/>
            <p:nvPr/>
          </p:nvSpPr>
          <p:spPr>
            <a:xfrm>
              <a:off x="0" y="-38100"/>
              <a:ext cx="118218" cy="15631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8924756" y="784706"/>
            <a:ext cx="2156324" cy="2156324"/>
          </a:xfrm>
          <a:custGeom>
            <a:avLst/>
            <a:gdLst/>
            <a:ahLst/>
            <a:cxnLst/>
            <a:rect r="r" b="b" t="t" l="l"/>
            <a:pathLst>
              <a:path h="2156324" w="2156324">
                <a:moveTo>
                  <a:pt x="0" y="0"/>
                </a:moveTo>
                <a:lnTo>
                  <a:pt x="2156324" y="0"/>
                </a:lnTo>
                <a:lnTo>
                  <a:pt x="2156324" y="2156324"/>
                </a:lnTo>
                <a:lnTo>
                  <a:pt x="0" y="2156324"/>
                </a:lnTo>
                <a:lnTo>
                  <a:pt x="0" y="0"/>
                </a:lnTo>
                <a:close/>
              </a:path>
            </a:pathLst>
          </a:custGeom>
          <a:blipFill>
            <a:blip r:embed="rId2"/>
            <a:stretch>
              <a:fillRect l="0" t="0" r="0" b="0"/>
            </a:stretch>
          </a:blipFill>
        </p:spPr>
      </p:sp>
      <p:sp>
        <p:nvSpPr>
          <p:cNvPr name="Freeform 16" id="16"/>
          <p:cNvSpPr/>
          <p:nvPr/>
        </p:nvSpPr>
        <p:spPr>
          <a:xfrm flipH="false" flipV="false" rot="0">
            <a:off x="13866595" y="7345970"/>
            <a:ext cx="2156324" cy="2156324"/>
          </a:xfrm>
          <a:custGeom>
            <a:avLst/>
            <a:gdLst/>
            <a:ahLst/>
            <a:cxnLst/>
            <a:rect r="r" b="b" t="t" l="l"/>
            <a:pathLst>
              <a:path h="2156324" w="2156324">
                <a:moveTo>
                  <a:pt x="0" y="0"/>
                </a:moveTo>
                <a:lnTo>
                  <a:pt x="2156323" y="0"/>
                </a:lnTo>
                <a:lnTo>
                  <a:pt x="2156323" y="2156324"/>
                </a:lnTo>
                <a:lnTo>
                  <a:pt x="0" y="2156324"/>
                </a:lnTo>
                <a:lnTo>
                  <a:pt x="0" y="0"/>
                </a:lnTo>
                <a:close/>
              </a:path>
            </a:pathLst>
          </a:custGeom>
          <a:blipFill>
            <a:blip r:embed="rId2"/>
            <a:stretch>
              <a:fillRect l="0" t="0" r="0" b="0"/>
            </a:stretch>
          </a:blipFill>
        </p:spPr>
      </p:sp>
      <p:grpSp>
        <p:nvGrpSpPr>
          <p:cNvPr name="Group 17" id="17"/>
          <p:cNvGrpSpPr/>
          <p:nvPr/>
        </p:nvGrpSpPr>
        <p:grpSpPr>
          <a:xfrm rot="0">
            <a:off x="2125299" y="2347127"/>
            <a:ext cx="1193492" cy="47625"/>
            <a:chOff x="0" y="0"/>
            <a:chExt cx="314335" cy="12543"/>
          </a:xfrm>
        </p:grpSpPr>
        <p:sp>
          <p:nvSpPr>
            <p:cNvPr name="Freeform 18" id="18"/>
            <p:cNvSpPr/>
            <p:nvPr/>
          </p:nvSpPr>
          <p:spPr>
            <a:xfrm flipH="false" flipV="false" rot="0">
              <a:off x="0" y="0"/>
              <a:ext cx="314335" cy="12543"/>
            </a:xfrm>
            <a:custGeom>
              <a:avLst/>
              <a:gdLst/>
              <a:ahLst/>
              <a:cxnLst/>
              <a:rect r="r" b="b" t="t" l="l"/>
              <a:pathLst>
                <a:path h="12543" w="314335">
                  <a:moveTo>
                    <a:pt x="0" y="0"/>
                  </a:moveTo>
                  <a:lnTo>
                    <a:pt x="314335" y="0"/>
                  </a:lnTo>
                  <a:lnTo>
                    <a:pt x="314335" y="12543"/>
                  </a:lnTo>
                  <a:lnTo>
                    <a:pt x="0" y="12543"/>
                  </a:lnTo>
                  <a:close/>
                </a:path>
              </a:pathLst>
            </a:custGeom>
            <a:gradFill rotWithShape="true">
              <a:gsLst>
                <a:gs pos="0">
                  <a:srgbClr val="FF2BC4">
                    <a:alpha val="100000"/>
                  </a:srgbClr>
                </a:gs>
                <a:gs pos="100000">
                  <a:srgbClr val="5500FF">
                    <a:alpha val="100000"/>
                  </a:srgbClr>
                </a:gs>
              </a:gsLst>
              <a:lin ang="2700000"/>
            </a:gradFill>
          </p:spPr>
        </p:sp>
        <p:sp>
          <p:nvSpPr>
            <p:cNvPr name="TextBox 19" id="19"/>
            <p:cNvSpPr txBox="true"/>
            <p:nvPr/>
          </p:nvSpPr>
          <p:spPr>
            <a:xfrm>
              <a:off x="0" y="-38100"/>
              <a:ext cx="314335" cy="506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125299" y="7570601"/>
            <a:ext cx="169107" cy="169107"/>
            <a:chOff x="0" y="0"/>
            <a:chExt cx="170296" cy="170296"/>
          </a:xfrm>
        </p:grpSpPr>
        <p:sp>
          <p:nvSpPr>
            <p:cNvPr name="Freeform 21" id="21"/>
            <p:cNvSpPr/>
            <p:nvPr/>
          </p:nvSpPr>
          <p:spPr>
            <a:xfrm flipH="false" flipV="false" rot="0">
              <a:off x="0" y="0"/>
              <a:ext cx="170296" cy="170296"/>
            </a:xfrm>
            <a:custGeom>
              <a:avLst/>
              <a:gdLst/>
              <a:ahLst/>
              <a:cxnLst/>
              <a:rect r="r" b="b" t="t" l="l"/>
              <a:pathLst>
                <a:path h="170296" w="170296">
                  <a:moveTo>
                    <a:pt x="0" y="0"/>
                  </a:moveTo>
                  <a:lnTo>
                    <a:pt x="170296" y="0"/>
                  </a:lnTo>
                  <a:lnTo>
                    <a:pt x="170296" y="170296"/>
                  </a:lnTo>
                  <a:lnTo>
                    <a:pt x="0" y="170296"/>
                  </a:lnTo>
                  <a:close/>
                </a:path>
              </a:pathLst>
            </a:custGeom>
            <a:gradFill rotWithShape="true">
              <a:gsLst>
                <a:gs pos="0">
                  <a:srgbClr val="FF2BC4">
                    <a:alpha val="100000"/>
                  </a:srgbClr>
                </a:gs>
                <a:gs pos="100000">
                  <a:srgbClr val="5500FF">
                    <a:alpha val="100000"/>
                  </a:srgbClr>
                </a:gs>
              </a:gsLst>
              <a:lin ang="2700000"/>
            </a:gradFill>
          </p:spPr>
        </p:sp>
        <p:sp>
          <p:nvSpPr>
            <p:cNvPr name="TextBox 22" id="22"/>
            <p:cNvSpPr txBox="true"/>
            <p:nvPr/>
          </p:nvSpPr>
          <p:spPr>
            <a:xfrm>
              <a:off x="0" y="-38100"/>
              <a:ext cx="170296" cy="208396"/>
            </a:xfrm>
            <a:prstGeom prst="rect">
              <a:avLst/>
            </a:prstGeom>
          </p:spPr>
          <p:txBody>
            <a:bodyPr anchor="ctr" rtlCol="false" tIns="50800" lIns="50800" bIns="50800" rIns="50800"/>
            <a:lstStyle/>
            <a:p>
              <a:pPr algn="ctr">
                <a:lnSpc>
                  <a:spcPts val="2659"/>
                </a:lnSpc>
              </a:pPr>
            </a:p>
          </p:txBody>
        </p:sp>
      </p:grpSp>
      <p:pic>
        <p:nvPicPr>
          <p:cNvPr name="Picture 23" id="2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16597" t="0" r="16597" b="0"/>
          <a:stretch>
            <a:fillRect/>
          </a:stretch>
        </p:blipFill>
        <p:spPr>
          <a:xfrm flipH="false" flipV="false" rot="0">
            <a:off x="9555039" y="202685"/>
            <a:ext cx="8732961" cy="10084315"/>
          </a:xfrm>
          <a:prstGeom prst="rect">
            <a:avLst/>
          </a:prstGeom>
        </p:spPr>
      </p:pic>
      <p:sp>
        <p:nvSpPr>
          <p:cNvPr name="TextBox 24" id="24"/>
          <p:cNvSpPr txBox="true"/>
          <p:nvPr/>
        </p:nvSpPr>
        <p:spPr>
          <a:xfrm rot="0">
            <a:off x="269758" y="278885"/>
            <a:ext cx="9285281" cy="10008115"/>
          </a:xfrm>
          <a:prstGeom prst="rect">
            <a:avLst/>
          </a:prstGeom>
        </p:spPr>
        <p:txBody>
          <a:bodyPr anchor="t" rtlCol="false" tIns="0" lIns="0" bIns="0" rIns="0">
            <a:spAutoFit/>
          </a:bodyPr>
          <a:lstStyle/>
          <a:p>
            <a:pPr algn="ctr">
              <a:lnSpc>
                <a:spcPts val="4868"/>
              </a:lnSpc>
              <a:spcBef>
                <a:spcPct val="0"/>
              </a:spcBef>
            </a:pPr>
            <a:r>
              <a:rPr lang="en-US" sz="4727" spc="146">
                <a:solidFill>
                  <a:srgbClr val="FFFFFF"/>
                </a:solidFill>
                <a:latin typeface="Bitter Bold"/>
              </a:rPr>
              <a:t>Power BI is like a super-smart tool that helps businesses understand their data better. It takes information from different places like spreadsheets, databases, or websites, and turns it into colorful charts and graphs that are easy to understand. So, instead of staring at rows of numbers, you can quickly see trends and insights that can help you make better decisions for your business</a:t>
            </a:r>
          </a:p>
        </p:txBody>
      </p:sp>
    </p:spTree>
  </p:cSld>
  <p:clrMapOvr>
    <a:masterClrMapping/>
  </p:clrMapOvr>
  <p:timing>
    <p:tnLst>
      <p:par>
        <p:cTn dur="indefinite" restart="never" nodeType="tmRoot">
          <p:childTnLst>
            <p:video>
              <p:cMediaNode vol="0">
                <p:cTn fill="hold" display="false">
                  <p:stCondLst>
                    <p:cond delay="indefinite"/>
                  </p:stCondLst>
                </p:cTn>
                <p:tgtEl>
                  <p:spTgt spid="23"/>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53D"/>
        </a:solidFill>
      </p:bgPr>
    </p:bg>
    <p:spTree>
      <p:nvGrpSpPr>
        <p:cNvPr id="1" name=""/>
        <p:cNvGrpSpPr/>
        <p:nvPr/>
      </p:nvGrpSpPr>
      <p:grpSpPr>
        <a:xfrm>
          <a:off x="0" y="0"/>
          <a:ext cx="0" cy="0"/>
          <a:chOff x="0" y="0"/>
          <a:chExt cx="0" cy="0"/>
        </a:xfrm>
      </p:grpSpPr>
      <p:sp>
        <p:nvSpPr>
          <p:cNvPr name="Freeform 2" id="2"/>
          <p:cNvSpPr/>
          <p:nvPr/>
        </p:nvSpPr>
        <p:spPr>
          <a:xfrm flipH="false" flipV="false" rot="0">
            <a:off x="9792549" y="1961764"/>
            <a:ext cx="8495451" cy="6363472"/>
          </a:xfrm>
          <a:custGeom>
            <a:avLst/>
            <a:gdLst/>
            <a:ahLst/>
            <a:cxnLst/>
            <a:rect r="r" b="b" t="t" l="l"/>
            <a:pathLst>
              <a:path h="6363472" w="8495451">
                <a:moveTo>
                  <a:pt x="0" y="0"/>
                </a:moveTo>
                <a:lnTo>
                  <a:pt x="8495451" y="0"/>
                </a:lnTo>
                <a:lnTo>
                  <a:pt x="8495451" y="6363472"/>
                </a:lnTo>
                <a:lnTo>
                  <a:pt x="0" y="6363472"/>
                </a:lnTo>
                <a:lnTo>
                  <a:pt x="0" y="0"/>
                </a:lnTo>
                <a:close/>
              </a:path>
            </a:pathLst>
          </a:custGeom>
          <a:blipFill>
            <a:blip r:embed="rId2"/>
            <a:stretch>
              <a:fillRect l="0" t="0" r="0" b="-3835"/>
            </a:stretch>
          </a:blipFill>
        </p:spPr>
      </p:sp>
      <p:sp>
        <p:nvSpPr>
          <p:cNvPr name="TextBox 3" id="3"/>
          <p:cNvSpPr txBox="true"/>
          <p:nvPr/>
        </p:nvSpPr>
        <p:spPr>
          <a:xfrm rot="0">
            <a:off x="0" y="1472988"/>
            <a:ext cx="9953231" cy="8565092"/>
          </a:xfrm>
          <a:prstGeom prst="rect">
            <a:avLst/>
          </a:prstGeom>
        </p:spPr>
        <p:txBody>
          <a:bodyPr anchor="t" rtlCol="false" tIns="0" lIns="0" bIns="0" rIns="0">
            <a:spAutoFit/>
          </a:bodyPr>
          <a:lstStyle/>
          <a:p>
            <a:pPr algn="ctr">
              <a:lnSpc>
                <a:spcPts val="6183"/>
              </a:lnSpc>
              <a:spcBef>
                <a:spcPct val="0"/>
              </a:spcBef>
            </a:pPr>
            <a:r>
              <a:rPr lang="en-US" sz="4416">
                <a:solidFill>
                  <a:srgbClr val="F6F6E0"/>
                </a:solidFill>
                <a:latin typeface="Canva Sans"/>
              </a:rPr>
              <a:t>Airplane analysis on PowerBI allows for in-depth insights into aircraft performance.</a:t>
            </a:r>
          </a:p>
          <a:p>
            <a:pPr algn="ctr">
              <a:lnSpc>
                <a:spcPts val="6183"/>
              </a:lnSpc>
              <a:spcBef>
                <a:spcPct val="0"/>
              </a:spcBef>
            </a:pPr>
          </a:p>
          <a:p>
            <a:pPr algn="ctr">
              <a:lnSpc>
                <a:spcPts val="6183"/>
              </a:lnSpc>
              <a:spcBef>
                <a:spcPct val="0"/>
              </a:spcBef>
            </a:pPr>
            <a:r>
              <a:rPr lang="en-US" sz="4416">
                <a:solidFill>
                  <a:srgbClr val="F6F6E0"/>
                </a:solidFill>
                <a:latin typeface="Canva Sans"/>
              </a:rPr>
              <a:t>PowerBI enables visualizations of key aviation metrics for better decision-making.</a:t>
            </a:r>
          </a:p>
          <a:p>
            <a:pPr algn="ctr">
              <a:lnSpc>
                <a:spcPts val="6183"/>
              </a:lnSpc>
              <a:spcBef>
                <a:spcPct val="0"/>
              </a:spcBef>
            </a:pPr>
          </a:p>
          <a:p>
            <a:pPr algn="ctr">
              <a:lnSpc>
                <a:spcPts val="6183"/>
              </a:lnSpc>
              <a:spcBef>
                <a:spcPct val="0"/>
              </a:spcBef>
            </a:pPr>
            <a:r>
              <a:rPr lang="en-US" sz="4416">
                <a:solidFill>
                  <a:srgbClr val="F6F6E0"/>
                </a:solidFill>
                <a:latin typeface="Canva Sans"/>
              </a:rPr>
              <a:t>The analysis includes data on flight routes, fuel consumption, maintenance schedules, and more.</a:t>
            </a:r>
          </a:p>
        </p:txBody>
      </p:sp>
      <p:sp>
        <p:nvSpPr>
          <p:cNvPr name="TextBox 4" id="4"/>
          <p:cNvSpPr txBox="true"/>
          <p:nvPr/>
        </p:nvSpPr>
        <p:spPr>
          <a:xfrm rot="0">
            <a:off x="5121726" y="-166701"/>
            <a:ext cx="11452103" cy="1284937"/>
          </a:xfrm>
          <a:prstGeom prst="rect">
            <a:avLst/>
          </a:prstGeom>
        </p:spPr>
        <p:txBody>
          <a:bodyPr anchor="t" rtlCol="false" tIns="0" lIns="0" bIns="0" rIns="0">
            <a:spAutoFit/>
          </a:bodyPr>
          <a:lstStyle/>
          <a:p>
            <a:pPr>
              <a:lnSpc>
                <a:spcPts val="10026"/>
              </a:lnSpc>
              <a:spcBef>
                <a:spcPct val="0"/>
              </a:spcBef>
            </a:pPr>
            <a:r>
              <a:rPr lang="en-US" sz="7161">
                <a:solidFill>
                  <a:srgbClr val="F3BE66"/>
                </a:solidFill>
                <a:latin typeface="Poppi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D0750"/>
        </a:solidFill>
      </p:bgPr>
    </p:bg>
    <p:spTree>
      <p:nvGrpSpPr>
        <p:cNvPr id="1" name=""/>
        <p:cNvGrpSpPr/>
        <p:nvPr/>
      </p:nvGrpSpPr>
      <p:grpSpPr>
        <a:xfrm>
          <a:off x="0" y="0"/>
          <a:ext cx="0" cy="0"/>
          <a:chOff x="0" y="0"/>
          <a:chExt cx="0" cy="0"/>
        </a:xfrm>
      </p:grpSpPr>
      <p:sp>
        <p:nvSpPr>
          <p:cNvPr name="TextBox 2" id="2"/>
          <p:cNvSpPr txBox="true"/>
          <p:nvPr/>
        </p:nvSpPr>
        <p:spPr>
          <a:xfrm rot="0">
            <a:off x="3413016" y="-32081"/>
            <a:ext cx="11452103" cy="1060781"/>
          </a:xfrm>
          <a:prstGeom prst="rect">
            <a:avLst/>
          </a:prstGeom>
        </p:spPr>
        <p:txBody>
          <a:bodyPr anchor="t" rtlCol="false" tIns="0" lIns="0" bIns="0" rIns="0">
            <a:spAutoFit/>
          </a:bodyPr>
          <a:lstStyle/>
          <a:p>
            <a:pPr>
              <a:lnSpc>
                <a:spcPts val="8206"/>
              </a:lnSpc>
              <a:spcBef>
                <a:spcPct val="0"/>
              </a:spcBef>
            </a:pPr>
            <a:r>
              <a:rPr lang="en-US" sz="5861">
                <a:solidFill>
                  <a:srgbClr val="F3BE66"/>
                </a:solidFill>
                <a:latin typeface="Poppins Bold"/>
              </a:rPr>
              <a:t>DATA SET DESCRIPTION</a:t>
            </a:r>
          </a:p>
        </p:txBody>
      </p:sp>
      <p:sp>
        <p:nvSpPr>
          <p:cNvPr name="TextBox 3" id="3"/>
          <p:cNvSpPr txBox="true"/>
          <p:nvPr/>
        </p:nvSpPr>
        <p:spPr>
          <a:xfrm rot="0">
            <a:off x="2238839" y="971550"/>
            <a:ext cx="12626280" cy="9369285"/>
          </a:xfrm>
          <a:prstGeom prst="rect">
            <a:avLst/>
          </a:prstGeom>
        </p:spPr>
        <p:txBody>
          <a:bodyPr anchor="t" rtlCol="false" tIns="0" lIns="0" bIns="0" rIns="0">
            <a:spAutoFit/>
          </a:bodyPr>
          <a:lstStyle/>
          <a:p>
            <a:pPr>
              <a:lnSpc>
                <a:spcPts val="4382"/>
              </a:lnSpc>
              <a:spcBef>
                <a:spcPct val="0"/>
              </a:spcBef>
            </a:pPr>
            <a:r>
              <a:rPr lang="en-US" sz="3130">
                <a:solidFill>
                  <a:srgbClr val="F6F6E0"/>
                </a:solidFill>
                <a:latin typeface="Canva Sans"/>
              </a:rPr>
              <a:t>1. Date: Date of the airplane crash.</a:t>
            </a:r>
          </a:p>
          <a:p>
            <a:pPr>
              <a:lnSpc>
                <a:spcPts val="4382"/>
              </a:lnSpc>
              <a:spcBef>
                <a:spcPct val="0"/>
              </a:spcBef>
            </a:pPr>
            <a:r>
              <a:rPr lang="en-US" sz="3130">
                <a:solidFill>
                  <a:srgbClr val="F6F6E0"/>
                </a:solidFill>
                <a:latin typeface="Canva Sans"/>
              </a:rPr>
              <a:t>2. Time: Time of the airplane crash.</a:t>
            </a:r>
          </a:p>
          <a:p>
            <a:pPr>
              <a:lnSpc>
                <a:spcPts val="4382"/>
              </a:lnSpc>
              <a:spcBef>
                <a:spcPct val="0"/>
              </a:spcBef>
            </a:pPr>
            <a:r>
              <a:rPr lang="en-US" sz="3130">
                <a:solidFill>
                  <a:srgbClr val="F6F6E0"/>
                </a:solidFill>
                <a:latin typeface="Canva Sans"/>
              </a:rPr>
              <a:t>3. Location: Location where the airplane crash occurred.</a:t>
            </a:r>
          </a:p>
          <a:p>
            <a:pPr>
              <a:lnSpc>
                <a:spcPts val="4382"/>
              </a:lnSpc>
              <a:spcBef>
                <a:spcPct val="0"/>
              </a:spcBef>
            </a:pPr>
            <a:r>
              <a:rPr lang="en-US" sz="3130">
                <a:solidFill>
                  <a:srgbClr val="F6F6E0"/>
                </a:solidFill>
                <a:latin typeface="Canva Sans"/>
              </a:rPr>
              <a:t>4. Operator: Operator or airline involved in the incident.</a:t>
            </a:r>
          </a:p>
          <a:p>
            <a:pPr>
              <a:lnSpc>
                <a:spcPts val="4382"/>
              </a:lnSpc>
              <a:spcBef>
                <a:spcPct val="0"/>
              </a:spcBef>
            </a:pPr>
            <a:r>
              <a:rPr lang="en-US" sz="3130">
                <a:solidFill>
                  <a:srgbClr val="F6F6E0"/>
                </a:solidFill>
                <a:latin typeface="Canva Sans"/>
              </a:rPr>
              <a:t>5. Flight #: Flight number associated with the incident.</a:t>
            </a:r>
          </a:p>
          <a:p>
            <a:pPr>
              <a:lnSpc>
                <a:spcPts val="4382"/>
              </a:lnSpc>
              <a:spcBef>
                <a:spcPct val="0"/>
              </a:spcBef>
            </a:pPr>
            <a:r>
              <a:rPr lang="en-US" sz="3130">
                <a:solidFill>
                  <a:srgbClr val="F6F6E0"/>
                </a:solidFill>
                <a:latin typeface="Canva Sans"/>
              </a:rPr>
              <a:t>6. Route: Planned route of the flight.</a:t>
            </a:r>
          </a:p>
          <a:p>
            <a:pPr>
              <a:lnSpc>
                <a:spcPts val="4382"/>
              </a:lnSpc>
              <a:spcBef>
                <a:spcPct val="0"/>
              </a:spcBef>
            </a:pPr>
            <a:r>
              <a:rPr lang="en-US" sz="3130">
                <a:solidFill>
                  <a:srgbClr val="F6F6E0"/>
                </a:solidFill>
                <a:latin typeface="Canva Sans"/>
              </a:rPr>
              <a:t>7. AC Type: Aircraft type involved in the crash.</a:t>
            </a:r>
          </a:p>
          <a:p>
            <a:pPr>
              <a:lnSpc>
                <a:spcPts val="4382"/>
              </a:lnSpc>
              <a:spcBef>
                <a:spcPct val="0"/>
              </a:spcBef>
            </a:pPr>
            <a:r>
              <a:rPr lang="en-US" sz="3130">
                <a:solidFill>
                  <a:srgbClr val="F6F6E0"/>
                </a:solidFill>
                <a:latin typeface="Canva Sans"/>
              </a:rPr>
              <a:t>8. Registration: Registration details of the aircraft.</a:t>
            </a:r>
          </a:p>
          <a:p>
            <a:pPr>
              <a:lnSpc>
                <a:spcPts val="4382"/>
              </a:lnSpc>
              <a:spcBef>
                <a:spcPct val="0"/>
              </a:spcBef>
            </a:pPr>
            <a:r>
              <a:rPr lang="en-US" sz="3130">
                <a:solidFill>
                  <a:srgbClr val="F6F6E0"/>
                </a:solidFill>
                <a:latin typeface="Canva Sans"/>
              </a:rPr>
              <a:t>9. cn/ln: Construction or serial number of the aircraft.</a:t>
            </a:r>
          </a:p>
          <a:p>
            <a:pPr>
              <a:lnSpc>
                <a:spcPts val="4382"/>
              </a:lnSpc>
              <a:spcBef>
                <a:spcPct val="0"/>
              </a:spcBef>
            </a:pPr>
            <a:r>
              <a:rPr lang="en-US" sz="3130">
                <a:solidFill>
                  <a:srgbClr val="F6F6E0"/>
                </a:solidFill>
                <a:latin typeface="Canva Sans"/>
              </a:rPr>
              <a:t>10. Aboard: Total number of individuals aboard the aircraft.</a:t>
            </a:r>
          </a:p>
          <a:p>
            <a:pPr>
              <a:lnSpc>
                <a:spcPts val="4382"/>
              </a:lnSpc>
              <a:spcBef>
                <a:spcPct val="0"/>
              </a:spcBef>
            </a:pPr>
            <a:r>
              <a:rPr lang="en-US" sz="3130">
                <a:solidFill>
                  <a:srgbClr val="F6F6E0"/>
                </a:solidFill>
                <a:latin typeface="Canva Sans"/>
              </a:rPr>
              <a:t>11. Aboard Passengers: Number of passengers aboard the aircraft.</a:t>
            </a:r>
          </a:p>
          <a:p>
            <a:pPr>
              <a:lnSpc>
                <a:spcPts val="4382"/>
              </a:lnSpc>
              <a:spcBef>
                <a:spcPct val="0"/>
              </a:spcBef>
            </a:pPr>
            <a:r>
              <a:rPr lang="en-US" sz="3130">
                <a:solidFill>
                  <a:srgbClr val="F6F6E0"/>
                </a:solidFill>
                <a:latin typeface="Canva Sans"/>
              </a:rPr>
              <a:t>12. Aboard Crew: Number of crew members aboard the aircraft.</a:t>
            </a:r>
          </a:p>
          <a:p>
            <a:pPr>
              <a:lnSpc>
                <a:spcPts val="4382"/>
              </a:lnSpc>
              <a:spcBef>
                <a:spcPct val="0"/>
              </a:spcBef>
            </a:pPr>
            <a:r>
              <a:rPr lang="en-US" sz="3130">
                <a:solidFill>
                  <a:srgbClr val="F6F6E0"/>
                </a:solidFill>
                <a:latin typeface="Canva Sans"/>
              </a:rPr>
              <a:t>13. Fatalities: Total fatalities in the incident.</a:t>
            </a:r>
          </a:p>
          <a:p>
            <a:pPr>
              <a:lnSpc>
                <a:spcPts val="4382"/>
              </a:lnSpc>
              <a:spcBef>
                <a:spcPct val="0"/>
              </a:spcBef>
            </a:pPr>
            <a:r>
              <a:rPr lang="en-US" sz="3130">
                <a:solidFill>
                  <a:srgbClr val="F6F6E0"/>
                </a:solidFill>
                <a:latin typeface="Canva Sans"/>
              </a:rPr>
              <a:t>14. Fatalities Passengers: Number of passenger fatalities.</a:t>
            </a:r>
          </a:p>
          <a:p>
            <a:pPr>
              <a:lnSpc>
                <a:spcPts val="4382"/>
              </a:lnSpc>
              <a:spcBef>
                <a:spcPct val="0"/>
              </a:spcBef>
            </a:pPr>
            <a:r>
              <a:rPr lang="en-US" sz="3130">
                <a:solidFill>
                  <a:srgbClr val="F6F6E0"/>
                </a:solidFill>
                <a:latin typeface="Canva Sans"/>
              </a:rPr>
              <a:t>15. Fatalities Crew: Number of crew member fatalities.</a:t>
            </a:r>
          </a:p>
          <a:p>
            <a:pPr>
              <a:lnSpc>
                <a:spcPts val="4382"/>
              </a:lnSpc>
              <a:spcBef>
                <a:spcPct val="0"/>
              </a:spcBef>
            </a:pPr>
            <a:r>
              <a:rPr lang="en-US" sz="3130">
                <a:solidFill>
                  <a:srgbClr val="F6F6E0"/>
                </a:solidFill>
                <a:latin typeface="Canva Sans"/>
              </a:rPr>
              <a:t>16. Ground: Casualties on the ground, if any.</a:t>
            </a:r>
          </a:p>
          <a:p>
            <a:pPr>
              <a:lnSpc>
                <a:spcPts val="4382"/>
              </a:lnSpc>
              <a:spcBef>
                <a:spcPct val="0"/>
              </a:spcBef>
            </a:pPr>
            <a:r>
              <a:rPr lang="en-US" sz="3130">
                <a:solidFill>
                  <a:srgbClr val="F6F6E0"/>
                </a:solidFill>
                <a:latin typeface="Canva Sans"/>
              </a:rPr>
              <a:t>17. Summary: Brief summary or description of the incident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D0750"/>
        </a:solidFill>
      </p:bgPr>
    </p:bg>
    <p:spTree>
      <p:nvGrpSpPr>
        <p:cNvPr id="1" name=""/>
        <p:cNvGrpSpPr/>
        <p:nvPr/>
      </p:nvGrpSpPr>
      <p:grpSpPr>
        <a:xfrm>
          <a:off x="0" y="0"/>
          <a:ext cx="0" cy="0"/>
          <a:chOff x="0" y="0"/>
          <a:chExt cx="0" cy="0"/>
        </a:xfrm>
      </p:grpSpPr>
      <p:sp>
        <p:nvSpPr>
          <p:cNvPr name="TextBox 2" id="2"/>
          <p:cNvSpPr txBox="true"/>
          <p:nvPr/>
        </p:nvSpPr>
        <p:spPr>
          <a:xfrm rot="0">
            <a:off x="337905" y="971550"/>
            <a:ext cx="16692375" cy="9070534"/>
          </a:xfrm>
          <a:prstGeom prst="rect">
            <a:avLst/>
          </a:prstGeom>
        </p:spPr>
        <p:txBody>
          <a:bodyPr anchor="t" rtlCol="false" tIns="0" lIns="0" bIns="0" rIns="0">
            <a:spAutoFit/>
          </a:bodyPr>
          <a:lstStyle/>
          <a:p>
            <a:pPr>
              <a:lnSpc>
                <a:spcPts val="4049"/>
              </a:lnSpc>
              <a:spcBef>
                <a:spcPct val="0"/>
              </a:spcBef>
            </a:pPr>
            <a:r>
              <a:rPr lang="en-US" sz="2892">
                <a:solidFill>
                  <a:srgbClr val="FFFFFF"/>
                </a:solidFill>
                <a:latin typeface="Canva Sans"/>
              </a:rPr>
              <a:t>1. Temporal Analysis:</a:t>
            </a:r>
          </a:p>
          <a:p>
            <a:pPr>
              <a:lnSpc>
                <a:spcPts val="4049"/>
              </a:lnSpc>
              <a:spcBef>
                <a:spcPct val="0"/>
              </a:spcBef>
            </a:pPr>
            <a:r>
              <a:rPr lang="en-US" sz="2892">
                <a:solidFill>
                  <a:srgbClr val="FFFFFF"/>
                </a:solidFill>
                <a:latin typeface="Canva Sans"/>
              </a:rPr>
              <a:t> - Explore temporal trends in airplane crashes over the years.</a:t>
            </a:r>
          </a:p>
          <a:p>
            <a:pPr>
              <a:lnSpc>
                <a:spcPts val="4049"/>
              </a:lnSpc>
              <a:spcBef>
                <a:spcPct val="0"/>
              </a:spcBef>
            </a:pPr>
            <a:r>
              <a:rPr lang="en-US" sz="2892">
                <a:solidFill>
                  <a:srgbClr val="FFFFFF"/>
                </a:solidFill>
                <a:latin typeface="Canva Sans"/>
              </a:rPr>
              <a:t> - Identify patterns in the frequency and severity of incidents.</a:t>
            </a:r>
          </a:p>
          <a:p>
            <a:pPr>
              <a:lnSpc>
                <a:spcPts val="4049"/>
              </a:lnSpc>
              <a:spcBef>
                <a:spcPct val="0"/>
              </a:spcBef>
            </a:pPr>
            <a:r>
              <a:rPr lang="en-US" sz="2892">
                <a:solidFill>
                  <a:srgbClr val="FFFFFF"/>
                </a:solidFill>
                <a:latin typeface="Canva Sans"/>
              </a:rPr>
              <a:t>2. Geospatial Analysis:</a:t>
            </a:r>
          </a:p>
          <a:p>
            <a:pPr>
              <a:lnSpc>
                <a:spcPts val="4049"/>
              </a:lnSpc>
              <a:spcBef>
                <a:spcPct val="0"/>
              </a:spcBef>
            </a:pPr>
            <a:r>
              <a:rPr lang="en-US" sz="2892">
                <a:solidFill>
                  <a:srgbClr val="FFFFFF"/>
                </a:solidFill>
                <a:latin typeface="Canva Sans"/>
              </a:rPr>
              <a:t> - Visualize crash locations on a map to identify hotspots.</a:t>
            </a:r>
          </a:p>
          <a:p>
            <a:pPr>
              <a:lnSpc>
                <a:spcPts val="4049"/>
              </a:lnSpc>
              <a:spcBef>
                <a:spcPct val="0"/>
              </a:spcBef>
            </a:pPr>
            <a:r>
              <a:rPr lang="en-US" sz="2892">
                <a:solidFill>
                  <a:srgbClr val="FFFFFF"/>
                </a:solidFill>
                <a:latin typeface="Canva Sans"/>
              </a:rPr>
              <a:t> - Analyse the distribution of incidents across different regions.</a:t>
            </a:r>
          </a:p>
          <a:p>
            <a:pPr>
              <a:lnSpc>
                <a:spcPts val="4049"/>
              </a:lnSpc>
              <a:spcBef>
                <a:spcPct val="0"/>
              </a:spcBef>
            </a:pPr>
            <a:r>
              <a:rPr lang="en-US" sz="2892">
                <a:solidFill>
                  <a:srgbClr val="FFFFFF"/>
                </a:solidFill>
                <a:latin typeface="Canva Sans"/>
              </a:rPr>
              <a:t>3. Operator Performance:</a:t>
            </a:r>
          </a:p>
          <a:p>
            <a:pPr>
              <a:lnSpc>
                <a:spcPts val="4049"/>
              </a:lnSpc>
              <a:spcBef>
                <a:spcPct val="0"/>
              </a:spcBef>
            </a:pPr>
            <a:r>
              <a:rPr lang="en-US" sz="2892">
                <a:solidFill>
                  <a:srgbClr val="FFFFFF"/>
                </a:solidFill>
                <a:latin typeface="Canva Sans"/>
              </a:rPr>
              <a:t> - Evaluate the safety records of different operators and airlines.</a:t>
            </a:r>
          </a:p>
          <a:p>
            <a:pPr>
              <a:lnSpc>
                <a:spcPts val="4049"/>
              </a:lnSpc>
              <a:spcBef>
                <a:spcPct val="0"/>
              </a:spcBef>
            </a:pPr>
            <a:r>
              <a:rPr lang="en-US" sz="2892">
                <a:solidFill>
                  <a:srgbClr val="FFFFFF"/>
                </a:solidFill>
                <a:latin typeface="Canva Sans"/>
              </a:rPr>
              <a:t> - Identify operators with higher incident rates.</a:t>
            </a:r>
          </a:p>
          <a:p>
            <a:pPr>
              <a:lnSpc>
                <a:spcPts val="4049"/>
              </a:lnSpc>
              <a:spcBef>
                <a:spcPct val="0"/>
              </a:spcBef>
            </a:pPr>
            <a:r>
              <a:rPr lang="en-US" sz="2892">
                <a:solidFill>
                  <a:srgbClr val="FFFFFF"/>
                </a:solidFill>
                <a:latin typeface="Canva Sans"/>
              </a:rPr>
              <a:t>4. Aircraft Analysis:</a:t>
            </a:r>
          </a:p>
          <a:p>
            <a:pPr>
              <a:lnSpc>
                <a:spcPts val="4049"/>
              </a:lnSpc>
              <a:spcBef>
                <a:spcPct val="0"/>
              </a:spcBef>
            </a:pPr>
            <a:r>
              <a:rPr lang="en-US" sz="2892">
                <a:solidFill>
                  <a:srgbClr val="FFFFFF"/>
                </a:solidFill>
                <a:latin typeface="Canva Sans"/>
              </a:rPr>
              <a:t> - Analyse the involvement of specific aircraft types in incidents.</a:t>
            </a:r>
          </a:p>
          <a:p>
            <a:pPr>
              <a:lnSpc>
                <a:spcPts val="4049"/>
              </a:lnSpc>
              <a:spcBef>
                <a:spcPct val="0"/>
              </a:spcBef>
            </a:pPr>
            <a:r>
              <a:rPr lang="en-US" sz="2892">
                <a:solidFill>
                  <a:srgbClr val="FFFFFF"/>
                </a:solidFill>
                <a:latin typeface="Canva Sans"/>
              </a:rPr>
              <a:t> - Examine the relationship between aircraft registration and crash occurrences.</a:t>
            </a:r>
          </a:p>
          <a:p>
            <a:pPr>
              <a:lnSpc>
                <a:spcPts val="4049"/>
              </a:lnSpc>
              <a:spcBef>
                <a:spcPct val="0"/>
              </a:spcBef>
            </a:pPr>
            <a:r>
              <a:rPr lang="en-US" sz="2892">
                <a:solidFill>
                  <a:srgbClr val="FFFFFF"/>
                </a:solidFill>
                <a:latin typeface="Canva Sans"/>
              </a:rPr>
              <a:t>5. Fatality Trends:</a:t>
            </a:r>
          </a:p>
          <a:p>
            <a:pPr>
              <a:lnSpc>
                <a:spcPts val="4049"/>
              </a:lnSpc>
              <a:spcBef>
                <a:spcPct val="0"/>
              </a:spcBef>
            </a:pPr>
            <a:r>
              <a:rPr lang="en-US" sz="2892">
                <a:solidFill>
                  <a:srgbClr val="FFFFFF"/>
                </a:solidFill>
                <a:latin typeface="Canva Sans"/>
              </a:rPr>
              <a:t> - Explore trends in passenger and crew fatalities.</a:t>
            </a:r>
          </a:p>
          <a:p>
            <a:pPr>
              <a:lnSpc>
                <a:spcPts val="4049"/>
              </a:lnSpc>
              <a:spcBef>
                <a:spcPct val="0"/>
              </a:spcBef>
            </a:pPr>
            <a:r>
              <a:rPr lang="en-US" sz="2892">
                <a:solidFill>
                  <a:srgbClr val="FFFFFF"/>
                </a:solidFill>
                <a:latin typeface="Canva Sans"/>
              </a:rPr>
              <a:t> - Investigate factors contributing to fatalities.</a:t>
            </a:r>
          </a:p>
          <a:p>
            <a:pPr>
              <a:lnSpc>
                <a:spcPts val="4049"/>
              </a:lnSpc>
              <a:spcBef>
                <a:spcPct val="0"/>
              </a:spcBef>
            </a:pPr>
            <a:r>
              <a:rPr lang="en-US" sz="2892">
                <a:solidFill>
                  <a:srgbClr val="FFFFFF"/>
                </a:solidFill>
                <a:latin typeface="Canva Sans"/>
              </a:rPr>
              <a:t>6. Route Analysis:</a:t>
            </a:r>
          </a:p>
          <a:p>
            <a:pPr>
              <a:lnSpc>
                <a:spcPts val="4049"/>
              </a:lnSpc>
              <a:spcBef>
                <a:spcPct val="0"/>
              </a:spcBef>
            </a:pPr>
            <a:r>
              <a:rPr lang="en-US" sz="2892">
                <a:solidFill>
                  <a:srgbClr val="FFFFFF"/>
                </a:solidFill>
                <a:latin typeface="Canva Sans"/>
              </a:rPr>
              <a:t> - Analyse incident patterns on specific flight routes.</a:t>
            </a:r>
          </a:p>
          <a:p>
            <a:pPr>
              <a:lnSpc>
                <a:spcPts val="4049"/>
              </a:lnSpc>
              <a:spcBef>
                <a:spcPct val="0"/>
              </a:spcBef>
            </a:pPr>
            <a:r>
              <a:rPr lang="en-US" sz="2892">
                <a:solidFill>
                  <a:srgbClr val="FFFFFF"/>
                </a:solidFill>
                <a:latin typeface="Canva Sans"/>
              </a:rPr>
              <a:t> - Identify routes with a higher likelihood of incidents.</a:t>
            </a:r>
          </a:p>
        </p:txBody>
      </p:sp>
      <p:sp>
        <p:nvSpPr>
          <p:cNvPr name="TextBox 3" id="3"/>
          <p:cNvSpPr txBox="true"/>
          <p:nvPr/>
        </p:nvSpPr>
        <p:spPr>
          <a:xfrm rot="0">
            <a:off x="3333584" y="-38249"/>
            <a:ext cx="11531535" cy="1066949"/>
          </a:xfrm>
          <a:prstGeom prst="rect">
            <a:avLst/>
          </a:prstGeom>
        </p:spPr>
        <p:txBody>
          <a:bodyPr anchor="t" rtlCol="false" tIns="0" lIns="0" bIns="0" rIns="0">
            <a:spAutoFit/>
          </a:bodyPr>
          <a:lstStyle/>
          <a:p>
            <a:pPr>
              <a:lnSpc>
                <a:spcPts val="8263"/>
              </a:lnSpc>
              <a:spcBef>
                <a:spcPct val="0"/>
              </a:spcBef>
            </a:pPr>
            <a:r>
              <a:rPr lang="en-US" sz="5902">
                <a:solidFill>
                  <a:srgbClr val="F3BE66"/>
                </a:solidFill>
                <a:latin typeface="Poppins Bold"/>
              </a:rPr>
              <a:t>PROJECT 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79" t="0" r="-523" b="-177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786" r="0" b="-52991"/>
            </a:stretch>
          </a:blipFill>
        </p:spPr>
      </p:sp>
      <p:grpSp>
        <p:nvGrpSpPr>
          <p:cNvPr name="Group 3" id="3"/>
          <p:cNvGrpSpPr/>
          <p:nvPr/>
        </p:nvGrpSpPr>
        <p:grpSpPr>
          <a:xfrm rot="0">
            <a:off x="0" y="0"/>
            <a:ext cx="17949948" cy="9868302"/>
            <a:chOff x="0" y="0"/>
            <a:chExt cx="6071958" cy="3338166"/>
          </a:xfrm>
        </p:grpSpPr>
        <p:sp>
          <p:nvSpPr>
            <p:cNvPr name="Freeform 4" id="4"/>
            <p:cNvSpPr/>
            <p:nvPr/>
          </p:nvSpPr>
          <p:spPr>
            <a:xfrm flipH="false" flipV="false" rot="0">
              <a:off x="0" y="0"/>
              <a:ext cx="6071958" cy="3338166"/>
            </a:xfrm>
            <a:custGeom>
              <a:avLst/>
              <a:gdLst/>
              <a:ahLst/>
              <a:cxnLst/>
              <a:rect r="r" b="b" t="t" l="l"/>
              <a:pathLst>
                <a:path h="3338166" w="6071958">
                  <a:moveTo>
                    <a:pt x="5947497" y="3338166"/>
                  </a:moveTo>
                  <a:lnTo>
                    <a:pt x="124460" y="3338166"/>
                  </a:lnTo>
                  <a:cubicBezTo>
                    <a:pt x="55880" y="3338166"/>
                    <a:pt x="0" y="3282286"/>
                    <a:pt x="0" y="3213706"/>
                  </a:cubicBezTo>
                  <a:lnTo>
                    <a:pt x="0" y="124460"/>
                  </a:lnTo>
                  <a:cubicBezTo>
                    <a:pt x="0" y="55880"/>
                    <a:pt x="55880" y="0"/>
                    <a:pt x="124460" y="0"/>
                  </a:cubicBezTo>
                  <a:lnTo>
                    <a:pt x="5947498" y="0"/>
                  </a:lnTo>
                  <a:cubicBezTo>
                    <a:pt x="6016078" y="0"/>
                    <a:pt x="6071958" y="55880"/>
                    <a:pt x="6071958" y="124460"/>
                  </a:cubicBezTo>
                  <a:lnTo>
                    <a:pt x="6071958" y="3213707"/>
                  </a:lnTo>
                  <a:cubicBezTo>
                    <a:pt x="6071958" y="3282286"/>
                    <a:pt x="6016078" y="3338166"/>
                    <a:pt x="5947498" y="3338166"/>
                  </a:cubicBezTo>
                  <a:close/>
                </a:path>
              </a:pathLst>
            </a:custGeom>
            <a:solidFill>
              <a:srgbClr val="FFFFFF">
                <a:alpha val="2745"/>
              </a:srgbClr>
            </a:solidFill>
          </p:spPr>
        </p:sp>
      </p:grpSp>
      <p:sp>
        <p:nvSpPr>
          <p:cNvPr name="TextBox 5" id="5"/>
          <p:cNvSpPr txBox="true"/>
          <p:nvPr/>
        </p:nvSpPr>
        <p:spPr>
          <a:xfrm rot="0">
            <a:off x="1028700" y="2827850"/>
            <a:ext cx="16230600" cy="6430450"/>
          </a:xfrm>
          <a:prstGeom prst="rect">
            <a:avLst/>
          </a:prstGeom>
        </p:spPr>
        <p:txBody>
          <a:bodyPr anchor="t" rtlCol="false" tIns="0" lIns="0" bIns="0" rIns="0">
            <a:spAutoFit/>
          </a:bodyPr>
          <a:lstStyle/>
          <a:p>
            <a:pPr algn="ctr">
              <a:lnSpc>
                <a:spcPts val="7290"/>
              </a:lnSpc>
              <a:spcBef>
                <a:spcPct val="0"/>
              </a:spcBef>
            </a:pPr>
            <a:r>
              <a:rPr lang="en-US" sz="5207">
                <a:solidFill>
                  <a:srgbClr val="FFFFFF"/>
                </a:solidFill>
                <a:latin typeface="Canva Sans"/>
              </a:rPr>
              <a:t>Power BI helps us look at airplane crash data in a clear and easy way. We can see what factors might have contributed to crashes, like weather or maintenance issues. This helps aviation experts and authorities make flying safer by understanding what went wrong and how to prevent it in the future.</a:t>
            </a:r>
          </a:p>
        </p:txBody>
      </p:sp>
      <p:sp>
        <p:nvSpPr>
          <p:cNvPr name="TextBox 6" id="6"/>
          <p:cNvSpPr txBox="true"/>
          <p:nvPr/>
        </p:nvSpPr>
        <p:spPr>
          <a:xfrm rot="0">
            <a:off x="4821102" y="800100"/>
            <a:ext cx="11531535" cy="1411540"/>
          </a:xfrm>
          <a:prstGeom prst="rect">
            <a:avLst/>
          </a:prstGeom>
        </p:spPr>
        <p:txBody>
          <a:bodyPr anchor="t" rtlCol="false" tIns="0" lIns="0" bIns="0" rIns="0">
            <a:spAutoFit/>
          </a:bodyPr>
          <a:lstStyle/>
          <a:p>
            <a:pPr>
              <a:lnSpc>
                <a:spcPts val="10923"/>
              </a:lnSpc>
              <a:spcBef>
                <a:spcPct val="0"/>
              </a:spcBef>
            </a:pPr>
            <a:r>
              <a:rPr lang="en-US" sz="7802">
                <a:solidFill>
                  <a:srgbClr val="F3BE66"/>
                </a:solidFill>
                <a:latin typeface="Poppins Bold"/>
              </a:rPr>
              <a:t>CONCLUSION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34" t="-8725" r="0" b="-1459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DAGD-rxAb_A</dc:identifier>
  <dcterms:modified xsi:type="dcterms:W3CDTF">2011-08-01T06:04:30Z</dcterms:modified>
  <cp:revision>1</cp:revision>
  <dc:title>AEROPLANE ANALYSIS ON POWERBI</dc:title>
</cp:coreProperties>
</file>